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1"/>
  </p:notesMasterIdLst>
  <p:sldIdLst>
    <p:sldId id="256" r:id="rId2"/>
    <p:sldId id="257" r:id="rId3"/>
    <p:sldId id="260" r:id="rId4"/>
    <p:sldId id="258" r:id="rId5"/>
    <p:sldId id="297" r:id="rId6"/>
    <p:sldId id="261" r:id="rId7"/>
    <p:sldId id="298" r:id="rId8"/>
    <p:sldId id="299" r:id="rId9"/>
    <p:sldId id="300" r:id="rId10"/>
    <p:sldId id="301" r:id="rId11"/>
    <p:sldId id="302" r:id="rId12"/>
    <p:sldId id="304" r:id="rId13"/>
    <p:sldId id="262" r:id="rId14"/>
    <p:sldId id="303" r:id="rId15"/>
    <p:sldId id="315" r:id="rId16"/>
    <p:sldId id="263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6" r:id="rId26"/>
    <p:sldId id="318" r:id="rId27"/>
    <p:sldId id="317" r:id="rId28"/>
    <p:sldId id="265" r:id="rId29"/>
    <p:sldId id="314" r:id="rId30"/>
  </p:sldIdLst>
  <p:sldSz cx="9144000" cy="5143500" type="screen16x9"/>
  <p:notesSz cx="6858000" cy="9144000"/>
  <p:embeddedFontLst>
    <p:embeddedFont>
      <p:font typeface="Trispace Medium" panose="020B0604020202020204" charset="0"/>
      <p:regular r:id="rId32"/>
      <p:bold r:id="rId33"/>
    </p:embeddedFont>
    <p:embeddedFont>
      <p:font typeface="Trispace" panose="020B0604020202020204" charset="0"/>
      <p:regular r:id="rId34"/>
      <p:bold r:id="rId35"/>
    </p:embeddedFont>
    <p:embeddedFont>
      <p:font typeface="Trispace SemiBold" panose="020B0604020202020204" charset="0"/>
      <p:regular r:id="rId36"/>
      <p:bold r:id="rId37"/>
    </p:embeddedFont>
    <p:embeddedFont>
      <p:font typeface="Lucida Handwriting" panose="03010101010101010101" pitchFamily="66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293F49-017D-425A-BFAC-CA8EFCCC8ED3}">
  <a:tblStyle styleId="{F6293F49-017D-425A-BFAC-CA8EFCCC8E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811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4a61bb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c4a61bb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c39a280e3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c39a280e3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467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329146884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329146884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866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329146884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329146884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198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dddfa8b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dddfa8b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dddfa8b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dddfa8b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415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dddfa8b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dddfa8b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483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cdddfa8b4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cdddfa8b4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dddfa8b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dddfa8b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807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dddfa8b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dddfa8b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162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dddfa8b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dddfa8b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733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c39a280e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c39a280e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dddfa8b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dddfa8b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679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dddfa8b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dddfa8b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531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dddfa8b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cdddfa8b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03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329146884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329146884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01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4a61bbd8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4a61bbd8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777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4a61bbd8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4a61bbd8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295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4a61bbd8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4a61bbd8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413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4a61bbd8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4a61bbd8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007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dddfa8b4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cdddfa8b4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dddfa8b4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cdddfa8b4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329146884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329146884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4a61bbd8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4a61bbd8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329146884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329146884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652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c39a280e3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c39a280e3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c39a280e3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c39a280e3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81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c39a280e3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c39a280e3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208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c39a280e3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c39a280e3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240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1748060" flipH="1">
            <a:off x="-3019595" y="1563512"/>
            <a:ext cx="8049517" cy="433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10899" t="14045" r="10907"/>
          <a:stretch/>
        </p:blipFill>
        <p:spPr>
          <a:xfrm rot="-10079881">
            <a:off x="5280610" y="-524738"/>
            <a:ext cx="5127578" cy="31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16100" y="910638"/>
            <a:ext cx="6711600" cy="25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71550" y="2571750"/>
            <a:ext cx="4113300" cy="41133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781175" y="-1401800"/>
            <a:ext cx="3476100" cy="34761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39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362050" y="-95300"/>
            <a:ext cx="4064100" cy="4064100"/>
          </a:xfrm>
          <a:prstGeom prst="ellipse">
            <a:avLst/>
          </a:prstGeom>
          <a:gradFill>
            <a:gsLst>
              <a:gs pos="0">
                <a:srgbClr val="EE12E9">
                  <a:alpha val="6039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216250" y="3823363"/>
            <a:ext cx="6711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17" name="Google Shape;17;p2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 rotWithShape="1">
          <a:blip r:embed="rId2">
            <a:alphaModFix/>
          </a:blip>
          <a:srcRect l="43104"/>
          <a:stretch/>
        </p:blipFill>
        <p:spPr>
          <a:xfrm rot="5638401">
            <a:off x="7849342" y="-629040"/>
            <a:ext cx="3020792" cy="283146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/>
          <p:nvPr/>
        </p:nvSpPr>
        <p:spPr>
          <a:xfrm>
            <a:off x="4878550" y="-2171700"/>
            <a:ext cx="8039100" cy="80391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2638825" y="-3653575"/>
            <a:ext cx="6371700" cy="63717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638398" flipH="1">
            <a:off x="-3025915" y="1231942"/>
            <a:ext cx="5309381" cy="283146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/>
          <p:nvPr/>
        </p:nvSpPr>
        <p:spPr>
          <a:xfrm>
            <a:off x="-457200" y="2838075"/>
            <a:ext cx="8307600" cy="83076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subTitle" idx="1"/>
          </p:nvPr>
        </p:nvSpPr>
        <p:spPr>
          <a:xfrm>
            <a:off x="720000" y="1763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2"/>
          </p:nvPr>
        </p:nvSpPr>
        <p:spPr>
          <a:xfrm>
            <a:off x="720000" y="3082600"/>
            <a:ext cx="2336400" cy="9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3"/>
          </p:nvPr>
        </p:nvSpPr>
        <p:spPr>
          <a:xfrm>
            <a:off x="3403800" y="3082600"/>
            <a:ext cx="2336400" cy="9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4"/>
          </p:nvPr>
        </p:nvSpPr>
        <p:spPr>
          <a:xfrm>
            <a:off x="6087600" y="3082600"/>
            <a:ext cx="2336400" cy="9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5"/>
          </p:nvPr>
        </p:nvSpPr>
        <p:spPr>
          <a:xfrm>
            <a:off x="3403800" y="1763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6"/>
          </p:nvPr>
        </p:nvSpPr>
        <p:spPr>
          <a:xfrm>
            <a:off x="6087600" y="1763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195" name="Google Shape;195;p23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43" name="Google Shape;243;p27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4" name="Google Shape;244;p27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2524512">
            <a:off x="2722254" y="1694457"/>
            <a:ext cx="6809219" cy="455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7652078">
            <a:off x="-3024166" y="-2547527"/>
            <a:ext cx="6221231" cy="416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48" name="Google Shape;248;p28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9" name="Google Shape;24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4022726" y="-157937"/>
            <a:ext cx="7418275" cy="41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64299" y="1464838"/>
            <a:ext cx="7418275" cy="41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320A4F"/>
            </a:gs>
            <a:gs pos="100000">
              <a:srgbClr val="180424"/>
            </a:gs>
          </a:gsLst>
          <a:lin ang="2698631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83000"/>
          </a:blip>
          <a:srcRect t="2552" b="2552"/>
          <a:stretch/>
        </p:blipFill>
        <p:spPr>
          <a:xfrm rot="10800000" flipH="1">
            <a:off x="205200" y="3073600"/>
            <a:ext cx="9180278" cy="49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6249675" y="740575"/>
            <a:ext cx="4251600" cy="42516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3094325" y="740575"/>
            <a:ext cx="5530500" cy="55305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39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513888" y="571158"/>
            <a:ext cx="5636100" cy="2084400"/>
          </a:xfrm>
          <a:prstGeom prst="rect">
            <a:avLst/>
          </a:prstGeom>
          <a:effectLst>
            <a:outerShdw blurRad="300038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994013" y="740575"/>
            <a:ext cx="1194900" cy="841800"/>
          </a:xfrm>
          <a:prstGeom prst="rect">
            <a:avLst/>
          </a:prstGeom>
          <a:effectLst>
            <a:outerShdw blurRad="300038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513888" y="2730125"/>
            <a:ext cx="5636100" cy="405300"/>
          </a:xfrm>
          <a:prstGeom prst="rect">
            <a:avLst/>
          </a:prstGeom>
          <a:effectLst>
            <a:outerShdw blurRad="300038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6" name="Google Shape;26;p3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-5654335" flipH="1">
            <a:off x="-2932822" y="1210500"/>
            <a:ext cx="6624549" cy="357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-6722227" flipH="1">
            <a:off x="5715123" y="301102"/>
            <a:ext cx="6624551" cy="357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0000" y="1291965"/>
            <a:ext cx="770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3" name="Google Shape;33;p4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0000" y="1522025"/>
            <a:ext cx="3809100" cy="27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>
            <a:spLocks noGrp="1"/>
          </p:cNvSpPr>
          <p:nvPr>
            <p:ph type="pic" idx="2"/>
          </p:nvPr>
        </p:nvSpPr>
        <p:spPr>
          <a:xfrm>
            <a:off x="5304775" y="1688907"/>
            <a:ext cx="3124200" cy="2445900"/>
          </a:xfrm>
          <a:prstGeom prst="rect">
            <a:avLst/>
          </a:prstGeom>
          <a:noFill/>
          <a:ln>
            <a:noFill/>
          </a:ln>
          <a:effectLst>
            <a:outerShdw blurRad="871538" algn="bl" rotWithShape="0">
              <a:schemeClr val="lt2">
                <a:alpha val="22000"/>
              </a:schemeClr>
            </a:outerShdw>
          </a:effectLst>
        </p:spPr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56" name="Google Shape;56;p7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7"/>
          <p:cNvSpPr/>
          <p:nvPr/>
        </p:nvSpPr>
        <p:spPr>
          <a:xfrm>
            <a:off x="2896450" y="1614250"/>
            <a:ext cx="4064100" cy="40641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6235700" y="1614250"/>
            <a:ext cx="4113300" cy="41133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59825" y="25383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 amt="78000"/>
          </a:blip>
          <a:srcRect t="2597" b="2597"/>
          <a:stretch/>
        </p:blipFill>
        <p:spPr>
          <a:xfrm>
            <a:off x="1666000" y="1568324"/>
            <a:ext cx="7879598" cy="420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t="2088" b="2088"/>
          <a:stretch/>
        </p:blipFill>
        <p:spPr>
          <a:xfrm rot="9546466" flipH="1">
            <a:off x="-725304" y="-1403465"/>
            <a:ext cx="7192759" cy="387692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/>
          <p:nvPr/>
        </p:nvSpPr>
        <p:spPr>
          <a:xfrm>
            <a:off x="3829050" y="-3360400"/>
            <a:ext cx="6174300" cy="61743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0" y="650950"/>
            <a:ext cx="9144000" cy="91440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67" name="Google Shape;67;p8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72" name="Google Shape;72;p9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l="10899" t="14045" r="10907"/>
          <a:stretch/>
        </p:blipFill>
        <p:spPr>
          <a:xfrm rot="5400000">
            <a:off x="4994862" y="987538"/>
            <a:ext cx="5127576" cy="317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-2067350" y="78975"/>
            <a:ext cx="5618700" cy="56187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369700"/>
            <a:ext cx="556500" cy="38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1356776" y="1978017"/>
            <a:ext cx="1967400" cy="77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3632400" y="1369700"/>
            <a:ext cx="5565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3"/>
          </p:nvPr>
        </p:nvSpPr>
        <p:spPr>
          <a:xfrm>
            <a:off x="4269950" y="1978027"/>
            <a:ext cx="1967400" cy="77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023099"/>
            <a:ext cx="5565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5"/>
          </p:nvPr>
        </p:nvSpPr>
        <p:spPr>
          <a:xfrm>
            <a:off x="1356934" y="3658798"/>
            <a:ext cx="2042700" cy="77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3632400" y="3023099"/>
            <a:ext cx="5565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1">
                <a:solidFill>
                  <a:schemeClr val="accent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7"/>
          </p:nvPr>
        </p:nvSpPr>
        <p:spPr>
          <a:xfrm>
            <a:off x="4269950" y="3658804"/>
            <a:ext cx="1967400" cy="77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1352650" y="1382288"/>
            <a:ext cx="1967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4269950" y="1382300"/>
            <a:ext cx="1967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1352650" y="3058550"/>
            <a:ext cx="20427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4269950" y="3058563"/>
            <a:ext cx="1967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524065">
            <a:off x="-303236" y="3101410"/>
            <a:ext cx="6141850" cy="4108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10039950">
            <a:off x="5968368" y="-860777"/>
            <a:ext cx="6858536" cy="458795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-1542075" y="-3629925"/>
            <a:ext cx="6474900" cy="64749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7227125" y="101850"/>
            <a:ext cx="4064100" cy="40641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1571225" y="1337525"/>
            <a:ext cx="5743200" cy="57432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>
            <a:off x="1787780" y="1951275"/>
            <a:ext cx="263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2"/>
          </p:nvPr>
        </p:nvSpPr>
        <p:spPr>
          <a:xfrm>
            <a:off x="5442655" y="1951275"/>
            <a:ext cx="263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ispace SemiBold"/>
              <a:buNone/>
              <a:defRPr sz="24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3"/>
          </p:nvPr>
        </p:nvSpPr>
        <p:spPr>
          <a:xfrm>
            <a:off x="1787855" y="2527050"/>
            <a:ext cx="26334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4"/>
          </p:nvPr>
        </p:nvSpPr>
        <p:spPr>
          <a:xfrm>
            <a:off x="5442655" y="2527050"/>
            <a:ext cx="2633400" cy="12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181" name="Google Shape;181;p22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47000">
              <a:schemeClr val="dk2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8" r:id="rId9"/>
    <p:sldLayoutId id="2147483669" r:id="rId10"/>
    <p:sldLayoutId id="2147483673" r:id="rId11"/>
    <p:sldLayoutId id="214748367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ctrTitle"/>
          </p:nvPr>
        </p:nvSpPr>
        <p:spPr>
          <a:xfrm>
            <a:off x="1051094" y="453286"/>
            <a:ext cx="6527525" cy="20506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THEME : </a:t>
            </a:r>
            <a:r>
              <a:rPr lang="fr-FR" sz="2800" dirty="0" smtClean="0">
                <a:solidFill>
                  <a:schemeClr val="accent1"/>
                </a:solidFill>
              </a:rPr>
              <a:t>CONCEPTION ET REALISATION D’UNE APPLICATION WEB DE GESTION DES FRAIS UNIVERSITAIRES(cas de ESCa)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1267447" y="2855906"/>
            <a:ext cx="6815137" cy="671112"/>
          </a:xfrm>
        </p:spPr>
        <p:txBody>
          <a:bodyPr/>
          <a:lstStyle/>
          <a:p>
            <a:pPr algn="just"/>
            <a:r>
              <a:rPr lang="fr-CM" dirty="0"/>
              <a:t>Présenté </a:t>
            </a:r>
            <a:r>
              <a:rPr lang="fr-CM" dirty="0" smtClean="0"/>
              <a:t>par: </a:t>
            </a:r>
            <a:r>
              <a:rPr lang="fr-CM" b="1" dirty="0" smtClean="0">
                <a:solidFill>
                  <a:schemeClr val="accent1"/>
                </a:solidFill>
              </a:rPr>
              <a:t>SI</a:t>
            </a:r>
            <a:r>
              <a:rPr lang="en-US" b="1" dirty="0" smtClean="0">
                <a:solidFill>
                  <a:schemeClr val="accent1"/>
                </a:solidFill>
              </a:rPr>
              <a:t>MO TSEBO BORIS AUBIN</a:t>
            </a:r>
          </a:p>
          <a:p>
            <a:pPr algn="just"/>
            <a:endParaRPr lang="fr-CM" b="1" dirty="0" smtClean="0">
              <a:solidFill>
                <a:schemeClr val="accent1"/>
              </a:solidFill>
            </a:endParaRPr>
          </a:p>
          <a:p>
            <a:pPr algn="just"/>
            <a:r>
              <a:rPr lang="fr-CM" dirty="0" smtClean="0"/>
              <a:t>Lieu de stage: </a:t>
            </a:r>
            <a:r>
              <a:rPr lang="fr-CM" b="1" dirty="0" smtClean="0">
                <a:solidFill>
                  <a:schemeClr val="accent1">
                    <a:lumMod val="75000"/>
                  </a:schemeClr>
                </a:solidFill>
              </a:rPr>
              <a:t>ECOLE SUPERIEURE LA CANADIENNE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uban vers le haut 2"/>
          <p:cNvSpPr/>
          <p:nvPr/>
        </p:nvSpPr>
        <p:spPr>
          <a:xfrm>
            <a:off x="2436019" y="3943351"/>
            <a:ext cx="4822031" cy="665150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M" sz="1200" dirty="0" smtClean="0">
                <a:solidFill>
                  <a:schemeClr val="accent6"/>
                </a:solidFill>
              </a:rPr>
              <a:t>Année de formation: 2024/2025 </a:t>
            </a:r>
            <a:endParaRPr lang="en-US" sz="1200" dirty="0">
              <a:solidFill>
                <a:schemeClr val="accent6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669" y="92765"/>
            <a:ext cx="1537810" cy="14711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7" y="161303"/>
            <a:ext cx="1476168" cy="1498366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10" name="Sous-titre 1"/>
          <p:cNvSpPr txBox="1">
            <a:spLocks/>
          </p:cNvSpPr>
          <p:nvPr/>
        </p:nvSpPr>
        <p:spPr>
          <a:xfrm>
            <a:off x="1267447" y="2474761"/>
            <a:ext cx="5895354" cy="48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None/>
              <a:defRPr sz="1600" b="0" i="0" u="none" strike="noStrike" cap="none">
                <a:solidFill>
                  <a:schemeClr val="dk1"/>
                </a:solidFill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space"/>
              <a:buNone/>
              <a:defRPr sz="1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space"/>
              <a:buNone/>
              <a:defRPr sz="1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space"/>
              <a:buNone/>
              <a:defRPr sz="1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space"/>
              <a:buNone/>
              <a:defRPr sz="1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space"/>
              <a:buNone/>
              <a:defRPr sz="1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space"/>
              <a:buNone/>
              <a:defRPr sz="1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space"/>
              <a:buNone/>
              <a:defRPr sz="1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ispace"/>
              <a:buNone/>
              <a:defRPr sz="18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algn="just"/>
            <a:r>
              <a:rPr lang="fr-CM" b="1" dirty="0" err="1" smtClean="0">
                <a:solidFill>
                  <a:schemeClr val="tx1"/>
                </a:solidFill>
              </a:rPr>
              <a:t>Sp</a:t>
            </a:r>
            <a:r>
              <a:rPr lang="fr-FR" b="1" dirty="0" smtClean="0">
                <a:solidFill>
                  <a:schemeClr val="tx1"/>
                </a:solidFill>
              </a:rPr>
              <a:t>é</a:t>
            </a:r>
            <a:r>
              <a:rPr lang="en-US" b="1" dirty="0" err="1" smtClean="0">
                <a:solidFill>
                  <a:schemeClr val="tx1"/>
                </a:solidFill>
              </a:rPr>
              <a:t>cialit</a:t>
            </a:r>
            <a:r>
              <a:rPr lang="fr-FR" b="1" dirty="0" smtClean="0">
                <a:solidFill>
                  <a:schemeClr val="tx1"/>
                </a:solidFill>
              </a:rPr>
              <a:t>é</a:t>
            </a:r>
            <a:r>
              <a:rPr lang="fr-CM" b="1" dirty="0" smtClean="0">
                <a:solidFill>
                  <a:schemeClr val="accent1">
                    <a:lumMod val="75000"/>
                  </a:schemeClr>
                </a:solidFill>
              </a:rPr>
              <a:t>:DEVELOPPEMENT </a:t>
            </a:r>
            <a:r>
              <a:rPr lang="fr-CM" b="1" dirty="0" smtClean="0">
                <a:solidFill>
                  <a:schemeClr val="accent1">
                    <a:lumMod val="75000"/>
                  </a:schemeClr>
                </a:solidFill>
              </a:rPr>
              <a:t>D’APPLICATION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2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/>
      <p:bldP spid="263" grpId="0"/>
      <p:bldP spid="2" grpId="0" build="p"/>
      <p:bldP spid="3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Apprentissage</a:t>
            </a:r>
            <a:r>
              <a:rPr lang="en-US" dirty="0"/>
              <a:t> de </a:t>
            </a:r>
            <a:r>
              <a:rPr lang="en-US" dirty="0" smtClean="0"/>
              <a:t>la POO</a:t>
            </a:r>
            <a:endParaRPr dirty="0"/>
          </a:p>
        </p:txBody>
      </p:sp>
      <p:sp>
        <p:nvSpPr>
          <p:cNvPr id="315" name="Google Shape;315;p37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Espace réservé du contenu 6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30" y="1135716"/>
            <a:ext cx="7301948" cy="3472785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36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2458278" y="571158"/>
            <a:ext cx="6685722" cy="20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Développementdu</a:t>
            </a:r>
            <a:r>
              <a:rPr lang="fr-FR" dirty="0" smtClean="0"/>
              <a:t> </a:t>
            </a:r>
            <a:r>
              <a:rPr lang="en" dirty="0" smtClean="0"/>
              <a:t>thème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5" name="Google Shape;305;p36"/>
          <p:cNvSpPr txBox="1">
            <a:spLocks noGrp="1"/>
          </p:cNvSpPr>
          <p:nvPr>
            <p:ph type="title" idx="2"/>
          </p:nvPr>
        </p:nvSpPr>
        <p:spPr>
          <a:xfrm>
            <a:off x="795230" y="571158"/>
            <a:ext cx="11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07" name="Google Shape;307;p36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55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  <p:bldP spid="305" grpId="0"/>
      <p:bldP spid="3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1562778" y="1273523"/>
            <a:ext cx="6685722" cy="20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accent1"/>
                </a:solidFill>
              </a:rPr>
              <a:t>“</a:t>
            </a:r>
            <a:r>
              <a:rPr lang="en-US" sz="32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Conception et la </a:t>
            </a:r>
            <a:r>
              <a:rPr lang="en-US" sz="3200" dirty="0" err="1" smtClean="0">
                <a:solidFill>
                  <a:schemeClr val="tx1"/>
                </a:solidFill>
                <a:latin typeface="Lucida Handwriting" panose="03010101010101010101" pitchFamily="66" charset="0"/>
              </a:rPr>
              <a:t>Realisation</a:t>
            </a:r>
            <a:r>
              <a:rPr lang="en-US" sz="32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Lucida Handwriting" panose="03010101010101010101" pitchFamily="66" charset="0"/>
              </a:rPr>
              <a:t>d’une</a:t>
            </a:r>
            <a:r>
              <a:rPr lang="en-US" sz="32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 application web de </a:t>
            </a:r>
            <a:r>
              <a:rPr lang="en-US" sz="3200" dirty="0" err="1" smtClean="0">
                <a:solidFill>
                  <a:schemeClr val="tx1"/>
                </a:solidFill>
                <a:latin typeface="Lucida Handwriting" panose="03010101010101010101" pitchFamily="66" charset="0"/>
              </a:rPr>
              <a:t>gestion</a:t>
            </a:r>
            <a:r>
              <a:rPr lang="en-US" sz="32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 des </a:t>
            </a:r>
            <a:r>
              <a:rPr lang="en-US" sz="3200" dirty="0" err="1" smtClean="0">
                <a:solidFill>
                  <a:schemeClr val="tx1"/>
                </a:solidFill>
                <a:latin typeface="Lucida Handwriting" panose="03010101010101010101" pitchFamily="66" charset="0"/>
              </a:rPr>
              <a:t>frais</a:t>
            </a:r>
            <a:r>
              <a:rPr lang="en-US" sz="3200" dirty="0" smtClean="0">
                <a:solidFill>
                  <a:schemeClr val="tx1"/>
                </a:solidFill>
                <a:latin typeface="Lucida Handwriting" panose="03010101010101010101" pitchFamily="66" charset="0"/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latin typeface="Lucida Handwriting" panose="03010101010101010101" pitchFamily="66" charset="0"/>
              </a:rPr>
              <a:t>universitaires</a:t>
            </a:r>
            <a:r>
              <a:rPr lang="en-US" sz="3200" dirty="0" smtClean="0">
                <a:solidFill>
                  <a:schemeClr val="accent1"/>
                </a:solidFill>
              </a:rPr>
              <a:t>”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307" name="Google Shape;307;p36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671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  <p:bldP spid="30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Qu’est ce que campuspay ?</a:t>
            </a:r>
            <a:endParaRPr dirty="0"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4" name="Espace réservé du contenu 3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1" y="1261970"/>
            <a:ext cx="5770396" cy="3352602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Pourquoi donc campuspay ?</a:t>
            </a:r>
            <a:endParaRPr dirty="0"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4" name="Espace réservé du contenu 3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1" y="1261970"/>
            <a:ext cx="5770396" cy="3352602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68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Interface page d’accueil</a:t>
            </a:r>
            <a:endParaRPr dirty="0"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Espace réservé du contenu 4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31222"/>
            <a:ext cx="6685722" cy="3377279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261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Connexion de l’utilisateur</a:t>
            </a:r>
            <a:endParaRPr dirty="0"/>
          </a:p>
        </p:txBody>
      </p:sp>
      <p:sp>
        <p:nvSpPr>
          <p:cNvPr id="349" name="Google Shape;349;p39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5" name="Imag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2" y="1189686"/>
            <a:ext cx="7492212" cy="3250153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Interface de l’étudiant</a:t>
            </a:r>
            <a:endParaRPr dirty="0"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499" y="1704852"/>
            <a:ext cx="3723701" cy="2502713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" y="1769164"/>
            <a:ext cx="4382497" cy="2438401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2670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Interface de l</a:t>
            </a:r>
            <a:r>
              <a:rPr lang="en-US" dirty="0" smtClean="0"/>
              <a:t>a </a:t>
            </a:r>
            <a:r>
              <a:rPr lang="en-US" dirty="0" err="1" smtClean="0"/>
              <a:t>comptable</a:t>
            </a:r>
            <a:endParaRPr dirty="0"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70" y="1987826"/>
            <a:ext cx="4693005" cy="2587544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01" y="1954696"/>
            <a:ext cx="3881525" cy="2653805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239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673618" y="23299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Interface de l</a:t>
            </a:r>
            <a:r>
              <a:rPr lang="en-US" dirty="0" smtClean="0"/>
              <a:t>’</a:t>
            </a:r>
            <a:r>
              <a:rPr lang="en-US" dirty="0" err="1" smtClean="0"/>
              <a:t>administrateur</a:t>
            </a:r>
            <a:endParaRPr dirty="0"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" name="Espace réservé du contenu 3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70" y="892998"/>
            <a:ext cx="6692963" cy="3715503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2907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detaill</a:t>
            </a:r>
            <a:r>
              <a:rPr lang="fr-FR" dirty="0" smtClean="0"/>
              <a:t>é</a:t>
            </a:r>
            <a:endParaRPr sz="3200" dirty="0"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Espace réservé du texte 1"/>
          <p:cNvSpPr txBox="1">
            <a:spLocks/>
          </p:cNvSpPr>
          <p:nvPr/>
        </p:nvSpPr>
        <p:spPr>
          <a:xfrm>
            <a:off x="720000" y="1734181"/>
            <a:ext cx="770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r>
              <a:rPr lang="en-US" sz="2000" dirty="0" smtClean="0">
                <a:solidFill>
                  <a:schemeClr val="accent1"/>
                </a:solidFill>
              </a:rPr>
              <a:t>01</a:t>
            </a:r>
            <a:r>
              <a:rPr lang="en-US" sz="2000" dirty="0" smtClean="0"/>
              <a:t>: Presentation </a:t>
            </a:r>
            <a:r>
              <a:rPr lang="en-US" sz="2000" dirty="0"/>
              <a:t>du lieu de stage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10" name="Espace réservé du texte 1"/>
          <p:cNvSpPr txBox="1">
            <a:spLocks/>
          </p:cNvSpPr>
          <p:nvPr/>
        </p:nvSpPr>
        <p:spPr>
          <a:xfrm>
            <a:off x="720000" y="2234045"/>
            <a:ext cx="770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r>
              <a:rPr lang="en-US" sz="2000" dirty="0" smtClean="0">
                <a:solidFill>
                  <a:schemeClr val="accent1"/>
                </a:solidFill>
              </a:rPr>
              <a:t>02</a:t>
            </a:r>
            <a:r>
              <a:rPr lang="en-US" sz="2000" dirty="0" smtClean="0"/>
              <a:t>: </a:t>
            </a:r>
            <a:r>
              <a:rPr lang="en-US" sz="2000" dirty="0" err="1" smtClean="0"/>
              <a:t>Deroulement</a:t>
            </a:r>
            <a:r>
              <a:rPr lang="en-US" sz="2000" dirty="0" smtClean="0"/>
              <a:t> du </a:t>
            </a:r>
            <a:r>
              <a:rPr lang="en-US" sz="2000" dirty="0"/>
              <a:t>stage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11" name="Espace réservé du texte 1"/>
          <p:cNvSpPr txBox="1">
            <a:spLocks/>
          </p:cNvSpPr>
          <p:nvPr/>
        </p:nvSpPr>
        <p:spPr>
          <a:xfrm>
            <a:off x="766383" y="2705085"/>
            <a:ext cx="8649287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r>
              <a:rPr lang="en-US" sz="2000" dirty="0" smtClean="0">
                <a:solidFill>
                  <a:schemeClr val="accent1"/>
                </a:solidFill>
              </a:rPr>
              <a:t>03</a:t>
            </a:r>
            <a:r>
              <a:rPr lang="en-US" sz="2000" dirty="0" smtClean="0"/>
              <a:t>: </a:t>
            </a:r>
            <a:r>
              <a:rPr lang="en-US" sz="2000" dirty="0" err="1" smtClean="0"/>
              <a:t>Developpement</a:t>
            </a:r>
            <a:r>
              <a:rPr lang="en-US" sz="2000" dirty="0" smtClean="0"/>
              <a:t> </a:t>
            </a:r>
            <a:r>
              <a:rPr lang="en-US" sz="2000" dirty="0"/>
              <a:t>du theme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12" name="Espace réservé du texte 1"/>
          <p:cNvSpPr txBox="1">
            <a:spLocks/>
          </p:cNvSpPr>
          <p:nvPr/>
        </p:nvSpPr>
        <p:spPr>
          <a:xfrm>
            <a:off x="766383" y="3098685"/>
            <a:ext cx="770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r>
              <a:rPr lang="en-US" sz="2000" dirty="0" smtClean="0">
                <a:solidFill>
                  <a:schemeClr val="accent1"/>
                </a:solidFill>
              </a:rPr>
              <a:t>04</a:t>
            </a:r>
            <a:r>
              <a:rPr lang="en-US" sz="2000" dirty="0" smtClean="0"/>
              <a:t>: </a:t>
            </a:r>
            <a:r>
              <a:rPr lang="en-US" sz="2000" dirty="0" err="1" smtClean="0"/>
              <a:t>Remarques</a:t>
            </a:r>
            <a:r>
              <a:rPr lang="en-US" sz="2000" dirty="0" smtClean="0"/>
              <a:t> &amp; </a:t>
            </a:r>
            <a:r>
              <a:rPr lang="en-US" sz="2000" dirty="0" err="1" smtClean="0"/>
              <a:t>recommandations</a:t>
            </a:r>
            <a:endParaRPr lang="fr-FR" sz="2000" dirty="0"/>
          </a:p>
        </p:txBody>
      </p:sp>
      <p:sp>
        <p:nvSpPr>
          <p:cNvPr id="13" name="Espace réservé du texte 1"/>
          <p:cNvSpPr txBox="1">
            <a:spLocks/>
          </p:cNvSpPr>
          <p:nvPr/>
        </p:nvSpPr>
        <p:spPr>
          <a:xfrm>
            <a:off x="766383" y="3450365"/>
            <a:ext cx="770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r>
              <a:rPr lang="en-US" sz="2000" dirty="0"/>
              <a:t> </a:t>
            </a:r>
            <a:r>
              <a:rPr lang="en-US" sz="2000" dirty="0" smtClean="0"/>
              <a:t>   Conclusion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270" grpId="0"/>
      <p:bldP spid="270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673618" y="23299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Logiciels</a:t>
            </a:r>
            <a:r>
              <a:rPr lang="en-US" dirty="0" smtClean="0"/>
              <a:t> utilis</a:t>
            </a:r>
            <a:r>
              <a:rPr lang="fr-FR" dirty="0" err="1" smtClean="0"/>
              <a:t>és</a:t>
            </a:r>
            <a:endParaRPr dirty="0"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91" y="1327564"/>
            <a:ext cx="1381181" cy="1381181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01" y="1327564"/>
            <a:ext cx="1259633" cy="1259633"/>
          </a:xfrm>
          <a:prstGeom prst="ellipse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63" y="1353667"/>
            <a:ext cx="1207426" cy="1207426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72374" y="3287371"/>
            <a:ext cx="1347308" cy="1268122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01" y="3198084"/>
            <a:ext cx="1460141" cy="1357409"/>
          </a:xfrm>
          <a:prstGeom prst="ellipse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802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673618" y="23299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Technologies utilis</a:t>
            </a:r>
            <a:r>
              <a:rPr lang="fr-FR" dirty="0" err="1" smtClean="0"/>
              <a:t>ées</a:t>
            </a:r>
            <a:endParaRPr dirty="0"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1" name="Espace réservé du contenu 4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6" y="1753306"/>
            <a:ext cx="2477536" cy="1019329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Espace réservé du contenu 6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7224" y="1753306"/>
            <a:ext cx="2894389" cy="101932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Espace réservé du contenu 7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7420" y="1716193"/>
            <a:ext cx="2055430" cy="105644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08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673618" y="232990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Hebergement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7" name="Espace réservé du contenu 3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8" y="1789043"/>
            <a:ext cx="4425247" cy="2702460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Espace réservé du contenu 4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721" y="1789043"/>
            <a:ext cx="4082453" cy="2702460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626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2372139" y="396605"/>
            <a:ext cx="6771861" cy="20327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 smtClean="0"/>
              <a:t>Remarques</a:t>
            </a:r>
            <a:r>
              <a:rPr lang="en-US" sz="4800" dirty="0" smtClean="0"/>
              <a:t> et </a:t>
            </a:r>
            <a:r>
              <a:rPr lang="en-US" sz="4800" dirty="0" err="1" smtClean="0"/>
              <a:t>recommandations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305" name="Google Shape;305;p36"/>
          <p:cNvSpPr txBox="1">
            <a:spLocks noGrp="1"/>
          </p:cNvSpPr>
          <p:nvPr>
            <p:ph type="title" idx="2"/>
          </p:nvPr>
        </p:nvSpPr>
        <p:spPr>
          <a:xfrm>
            <a:off x="795230" y="571158"/>
            <a:ext cx="11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307" name="Google Shape;307;p36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35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  <p:bldP spid="305" grpId="0"/>
      <p:bldP spid="30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24</a:t>
            </a:fld>
            <a:endParaRPr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15" name="Connecteur en angle 14"/>
          <p:cNvCxnSpPr/>
          <p:nvPr/>
        </p:nvCxnSpPr>
        <p:spPr>
          <a:xfrm>
            <a:off x="733251" y="1287180"/>
            <a:ext cx="318053" cy="29154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179442" y="1424840"/>
            <a:ext cx="5115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Apports</a:t>
            </a:r>
            <a:r>
              <a:rPr lang="en-US" sz="2000" dirty="0" smtClean="0">
                <a:solidFill>
                  <a:schemeClr val="tx1"/>
                </a:solidFill>
              </a:rPr>
              <a:t> du stage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179442" y="1956675"/>
            <a:ext cx="5115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Remarques</a:t>
            </a:r>
            <a:r>
              <a:rPr lang="en-US" sz="2000" dirty="0" smtClean="0">
                <a:solidFill>
                  <a:schemeClr val="tx1"/>
                </a:solidFill>
              </a:rPr>
              <a:t> ( Positives et negatives)</a:t>
            </a:r>
            <a:endParaRPr lang="fr-FR" sz="2000" dirty="0"/>
          </a:p>
        </p:txBody>
      </p:sp>
      <p:sp>
        <p:nvSpPr>
          <p:cNvPr id="32" name="ZoneTexte 31"/>
          <p:cNvSpPr txBox="1"/>
          <p:nvPr/>
        </p:nvSpPr>
        <p:spPr>
          <a:xfrm>
            <a:off x="1179442" y="2488510"/>
            <a:ext cx="570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</a:rPr>
              <a:t>Recommandations</a:t>
            </a:r>
            <a:endParaRPr lang="fr-FR" sz="2400" dirty="0">
              <a:solidFill>
                <a:schemeClr val="accent1"/>
              </a:solidFill>
            </a:endParaRPr>
          </a:p>
        </p:txBody>
      </p:sp>
      <p:cxnSp>
        <p:nvCxnSpPr>
          <p:cNvPr id="33" name="Connecteur en angle 32"/>
          <p:cNvCxnSpPr/>
          <p:nvPr/>
        </p:nvCxnSpPr>
        <p:spPr>
          <a:xfrm>
            <a:off x="733250" y="1838139"/>
            <a:ext cx="318053" cy="29154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/>
          <p:nvPr/>
        </p:nvCxnSpPr>
        <p:spPr>
          <a:xfrm>
            <a:off x="715509" y="2375791"/>
            <a:ext cx="318053" cy="29154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/>
      <p:bldP spid="16" grpId="0"/>
      <p:bldP spid="31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25</a:t>
            </a:fld>
            <a:endParaRPr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391478" y="207388"/>
            <a:ext cx="6559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ETAPES SIMULATOIRES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503583" y="1047719"/>
            <a:ext cx="728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Lien</a:t>
            </a:r>
            <a:r>
              <a:rPr lang="en-US" sz="3200" dirty="0" smtClean="0">
                <a:solidFill>
                  <a:schemeClr val="tx1"/>
                </a:solidFill>
              </a:rPr>
              <a:t>: https://campuspay.evendeco.com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18421" y="1888050"/>
            <a:ext cx="7532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accent1"/>
                </a:solidFill>
              </a:rPr>
              <a:t>Se connecter </a:t>
            </a:r>
            <a:r>
              <a:rPr lang="en-US" sz="3200" i="1" dirty="0" err="1" smtClean="0">
                <a:solidFill>
                  <a:schemeClr val="accent1"/>
                </a:solidFill>
              </a:rPr>
              <a:t>en</a:t>
            </a:r>
            <a:r>
              <a:rPr lang="en-US" sz="3200" i="1" dirty="0" smtClean="0">
                <a:solidFill>
                  <a:schemeClr val="accent1"/>
                </a:solidFill>
              </a:rPr>
              <a:t> </a:t>
            </a:r>
            <a:r>
              <a:rPr lang="en-US" sz="3200" i="1" dirty="0" err="1" smtClean="0">
                <a:solidFill>
                  <a:schemeClr val="accent1"/>
                </a:solidFill>
              </a:rPr>
              <a:t>tant</a:t>
            </a:r>
            <a:r>
              <a:rPr lang="en-US" sz="3200" i="1" dirty="0" smtClean="0">
                <a:solidFill>
                  <a:schemeClr val="accent1"/>
                </a:solidFill>
              </a:rPr>
              <a:t> que </a:t>
            </a:r>
            <a:r>
              <a:rPr lang="en-US" sz="3200" i="1" dirty="0" err="1">
                <a:solidFill>
                  <a:schemeClr val="accent1"/>
                </a:solidFill>
              </a:rPr>
              <a:t>C</a:t>
            </a:r>
            <a:r>
              <a:rPr lang="en-US" sz="3200" i="1" dirty="0" err="1" smtClean="0">
                <a:solidFill>
                  <a:schemeClr val="accent1"/>
                </a:solidFill>
              </a:rPr>
              <a:t>omptable</a:t>
            </a:r>
            <a:endParaRPr lang="en-US" sz="3200" i="1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 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77688" y="2912109"/>
            <a:ext cx="728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Email</a:t>
            </a:r>
            <a:r>
              <a:rPr lang="en-US" sz="3200" dirty="0">
                <a:solidFill>
                  <a:schemeClr val="tx1"/>
                </a:solidFill>
              </a:rPr>
              <a:t>: comptable@gmail.com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7688" y="3580503"/>
            <a:ext cx="728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Password</a:t>
            </a:r>
            <a:r>
              <a:rPr lang="en-US" sz="3200" dirty="0" smtClean="0">
                <a:solidFill>
                  <a:schemeClr val="tx1"/>
                </a:solidFill>
              </a:rPr>
              <a:t>:1 2 3 4 5 6 7 8</a:t>
            </a:r>
            <a:endParaRPr lang="fr-F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1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/>
      <p:bldP spid="31" grpId="0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26</a:t>
            </a:fld>
            <a:endParaRPr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391478" y="207388"/>
            <a:ext cx="6559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ETAPES SIMULATOIRES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503583" y="1047719"/>
            <a:ext cx="728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Lien</a:t>
            </a:r>
            <a:r>
              <a:rPr lang="en-US" sz="3200" dirty="0" smtClean="0">
                <a:solidFill>
                  <a:schemeClr val="tx1"/>
                </a:solidFill>
              </a:rPr>
              <a:t>: https://campuspay.evendeco.com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18421" y="1888050"/>
            <a:ext cx="7532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accent1"/>
                </a:solidFill>
              </a:rPr>
              <a:t>Se connecter </a:t>
            </a:r>
            <a:r>
              <a:rPr lang="en-US" sz="3200" i="1" dirty="0" err="1" smtClean="0">
                <a:solidFill>
                  <a:schemeClr val="accent1"/>
                </a:solidFill>
              </a:rPr>
              <a:t>en</a:t>
            </a:r>
            <a:r>
              <a:rPr lang="en-US" sz="3200" i="1" dirty="0" smtClean="0">
                <a:solidFill>
                  <a:schemeClr val="accent1"/>
                </a:solidFill>
              </a:rPr>
              <a:t> </a:t>
            </a:r>
            <a:r>
              <a:rPr lang="en-US" sz="3200" i="1" dirty="0" err="1" smtClean="0">
                <a:solidFill>
                  <a:schemeClr val="accent1"/>
                </a:solidFill>
              </a:rPr>
              <a:t>tant</a:t>
            </a:r>
            <a:r>
              <a:rPr lang="en-US" sz="3200" i="1" dirty="0" smtClean="0">
                <a:solidFill>
                  <a:schemeClr val="accent1"/>
                </a:solidFill>
              </a:rPr>
              <a:t> que </a:t>
            </a:r>
            <a:r>
              <a:rPr lang="en-US" sz="3200" i="1" dirty="0" err="1" smtClean="0">
                <a:solidFill>
                  <a:schemeClr val="accent1"/>
                </a:solidFill>
              </a:rPr>
              <a:t>Administrateur</a:t>
            </a:r>
            <a:endParaRPr lang="en-US" sz="3200" i="1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 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77688" y="2912109"/>
            <a:ext cx="728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Email</a:t>
            </a:r>
            <a:r>
              <a:rPr lang="en-US" sz="3200" dirty="0">
                <a:solidFill>
                  <a:schemeClr val="tx1"/>
                </a:solidFill>
              </a:rPr>
              <a:t>: </a:t>
            </a:r>
            <a:r>
              <a:rPr lang="en-US" sz="3200" dirty="0" smtClean="0">
                <a:solidFill>
                  <a:schemeClr val="tx1"/>
                </a:solidFill>
              </a:rPr>
              <a:t>admin@gmail.com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7688" y="3580503"/>
            <a:ext cx="728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Password</a:t>
            </a:r>
            <a:r>
              <a:rPr lang="en-US" sz="3200" dirty="0" smtClean="0">
                <a:solidFill>
                  <a:schemeClr val="tx1"/>
                </a:solidFill>
              </a:rPr>
              <a:t>:1 2 3 4 5 6 7 8</a:t>
            </a:r>
            <a:endParaRPr lang="fr-F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9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/>
      <p:bldP spid="31" grpId="0"/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27</a:t>
            </a:fld>
            <a:endParaRPr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391478" y="207388"/>
            <a:ext cx="6559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ETAPES SIMULATOIRES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503583" y="1047719"/>
            <a:ext cx="728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Lien</a:t>
            </a:r>
            <a:r>
              <a:rPr lang="en-US" sz="3200" dirty="0" smtClean="0">
                <a:solidFill>
                  <a:schemeClr val="tx1"/>
                </a:solidFill>
              </a:rPr>
              <a:t>: https://campuspay.evendeco.com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18421" y="1888050"/>
            <a:ext cx="7532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accent1"/>
                </a:solidFill>
              </a:rPr>
              <a:t>Se connecter </a:t>
            </a:r>
            <a:r>
              <a:rPr lang="en-US" sz="3200" i="1" dirty="0" err="1" smtClean="0">
                <a:solidFill>
                  <a:schemeClr val="accent1"/>
                </a:solidFill>
              </a:rPr>
              <a:t>en</a:t>
            </a:r>
            <a:r>
              <a:rPr lang="en-US" sz="3200" i="1" dirty="0" smtClean="0">
                <a:solidFill>
                  <a:schemeClr val="accent1"/>
                </a:solidFill>
              </a:rPr>
              <a:t> </a:t>
            </a:r>
            <a:r>
              <a:rPr lang="en-US" sz="3200" i="1" dirty="0" err="1" smtClean="0">
                <a:solidFill>
                  <a:schemeClr val="accent1"/>
                </a:solidFill>
              </a:rPr>
              <a:t>tant</a:t>
            </a:r>
            <a:r>
              <a:rPr lang="en-US" sz="3200" i="1" dirty="0" smtClean="0">
                <a:solidFill>
                  <a:schemeClr val="accent1"/>
                </a:solidFill>
              </a:rPr>
              <a:t> que </a:t>
            </a:r>
            <a:r>
              <a:rPr lang="en-US" sz="3200" i="1" dirty="0" err="1" smtClean="0">
                <a:solidFill>
                  <a:schemeClr val="accent1"/>
                </a:solidFill>
              </a:rPr>
              <a:t>apprenant</a:t>
            </a:r>
            <a:endParaRPr lang="en-US" sz="3200" i="1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 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77688" y="2912109"/>
            <a:ext cx="728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Email</a:t>
            </a:r>
            <a:r>
              <a:rPr lang="en-US" sz="3200" dirty="0">
                <a:solidFill>
                  <a:schemeClr val="tx1"/>
                </a:solidFill>
              </a:rPr>
              <a:t>: </a:t>
            </a:r>
            <a:r>
              <a:rPr lang="en-US" sz="3200" dirty="0" smtClean="0">
                <a:solidFill>
                  <a:schemeClr val="tx1"/>
                </a:solidFill>
              </a:rPr>
              <a:t>user@gmail.com</a:t>
            </a:r>
            <a:endParaRPr lang="fr-FR" sz="3200" dirty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7688" y="3580503"/>
            <a:ext cx="7288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Password</a:t>
            </a:r>
            <a:r>
              <a:rPr lang="en-US" sz="3200" dirty="0" smtClean="0">
                <a:solidFill>
                  <a:schemeClr val="tx1"/>
                </a:solidFill>
              </a:rPr>
              <a:t>:1 2 3 4 5 6 7 8</a:t>
            </a:r>
            <a:endParaRPr lang="fr-F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12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/>
      <p:bldP spid="31" grpId="0"/>
      <p:bldP spid="9" grpId="0"/>
      <p:bldP spid="10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02" name="Google Shape;402;p41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NOUS VOUS REMERCIONS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02" name="Google Shape;402;p41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50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2513888" y="571158"/>
            <a:ext cx="6027138" cy="20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dk1"/>
                </a:solidFill>
              </a:rPr>
              <a:t>P</a:t>
            </a:r>
            <a:r>
              <a:rPr lang="en" dirty="0" smtClean="0">
                <a:solidFill>
                  <a:schemeClr val="dk1"/>
                </a:solidFill>
              </a:rPr>
              <a:t>resentation du lieu de stage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5" name="Google Shape;305;p36"/>
          <p:cNvSpPr txBox="1">
            <a:spLocks noGrp="1"/>
          </p:cNvSpPr>
          <p:nvPr>
            <p:ph type="title" idx="2"/>
          </p:nvPr>
        </p:nvSpPr>
        <p:spPr>
          <a:xfrm>
            <a:off x="795230" y="571158"/>
            <a:ext cx="11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7" name="Google Shape;307;p36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  <p:bldP spid="305" grpId="0"/>
      <p:bldP spid="30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rPr>
              <a:t>4</a:t>
            </a:fld>
            <a:endParaRPr>
              <a:solidFill>
                <a:schemeClr val="dk1"/>
              </a:solidFill>
              <a:latin typeface="Trispace"/>
              <a:ea typeface="Trispace"/>
              <a:cs typeface="Trispace"/>
              <a:sym typeface="Trispace"/>
            </a:endParaRPr>
          </a:p>
        </p:txBody>
      </p:sp>
      <p:cxnSp>
        <p:nvCxnSpPr>
          <p:cNvPr id="15" name="Connecteur en angle 14"/>
          <p:cNvCxnSpPr/>
          <p:nvPr/>
        </p:nvCxnSpPr>
        <p:spPr>
          <a:xfrm>
            <a:off x="733251" y="1287180"/>
            <a:ext cx="318053" cy="29154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179442" y="1424840"/>
            <a:ext cx="5115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Nom de </a:t>
            </a:r>
            <a:r>
              <a:rPr lang="en-US" dirty="0" err="1" smtClean="0">
                <a:solidFill>
                  <a:schemeClr val="tx1"/>
                </a:solidFill>
              </a:rPr>
              <a:t>l’entreprise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Ecole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Superieure</a:t>
            </a:r>
            <a:r>
              <a:rPr lang="en-US" dirty="0" smtClean="0">
                <a:solidFill>
                  <a:schemeClr val="accent1"/>
                </a:solidFill>
              </a:rPr>
              <a:t> la </a:t>
            </a:r>
            <a:r>
              <a:rPr lang="en-US" dirty="0" err="1" smtClean="0">
                <a:solidFill>
                  <a:schemeClr val="accent1"/>
                </a:solidFill>
              </a:rPr>
              <a:t>Canadienne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1179442" y="1956675"/>
            <a:ext cx="5115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Ann</a:t>
            </a:r>
            <a:r>
              <a:rPr lang="fr-FR" dirty="0" err="1" smtClean="0">
                <a:solidFill>
                  <a:schemeClr val="tx1"/>
                </a:solidFill>
              </a:rPr>
              <a:t>ée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de </a:t>
            </a:r>
            <a:r>
              <a:rPr lang="en-US" dirty="0" err="1" smtClean="0">
                <a:solidFill>
                  <a:schemeClr val="tx1"/>
                </a:solidFill>
              </a:rPr>
              <a:t>cr</a:t>
            </a:r>
            <a:r>
              <a:rPr lang="fr-FR" dirty="0">
                <a:solidFill>
                  <a:schemeClr val="tx1"/>
                </a:solidFill>
              </a:rPr>
              <a:t>é</a:t>
            </a:r>
            <a:r>
              <a:rPr lang="en-US" dirty="0" err="1" smtClean="0">
                <a:solidFill>
                  <a:schemeClr val="tx1"/>
                </a:solidFill>
              </a:rPr>
              <a:t>ation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: 2022</a:t>
            </a:r>
            <a:r>
              <a:rPr lang="en-US" dirty="0" smtClean="0"/>
              <a:t> 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1179442" y="2488510"/>
            <a:ext cx="5705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Localisation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: </a:t>
            </a:r>
            <a:r>
              <a:rPr lang="en-US" dirty="0" err="1" smtClean="0">
                <a:solidFill>
                  <a:schemeClr val="accent1"/>
                </a:solidFill>
              </a:rPr>
              <a:t>Bafoussam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Djeleng</a:t>
            </a:r>
            <a:r>
              <a:rPr lang="en-US" dirty="0" smtClean="0">
                <a:solidFill>
                  <a:schemeClr val="accent1"/>
                </a:solidFill>
              </a:rPr>
              <a:t> 4 ( entre CCA-Bank et March</a:t>
            </a:r>
            <a:r>
              <a:rPr lang="fr-FR" dirty="0" smtClean="0">
                <a:solidFill>
                  <a:schemeClr val="accent1"/>
                </a:solidFill>
              </a:rPr>
              <a:t>é</a:t>
            </a:r>
            <a:r>
              <a:rPr lang="en-US" dirty="0" smtClean="0">
                <a:solidFill>
                  <a:schemeClr val="accent1"/>
                </a:solidFill>
              </a:rPr>
              <a:t> B )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33" name="Connecteur en angle 32"/>
          <p:cNvCxnSpPr/>
          <p:nvPr/>
        </p:nvCxnSpPr>
        <p:spPr>
          <a:xfrm>
            <a:off x="733250" y="1838139"/>
            <a:ext cx="318053" cy="29154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en angle 34"/>
          <p:cNvCxnSpPr/>
          <p:nvPr/>
        </p:nvCxnSpPr>
        <p:spPr>
          <a:xfrm>
            <a:off x="715509" y="2375791"/>
            <a:ext cx="318053" cy="29154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2513888" y="571158"/>
            <a:ext cx="6027138" cy="20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Déroule</a:t>
            </a:r>
            <a:r>
              <a:rPr lang="en-US" dirty="0" smtClean="0"/>
              <a:t>m</a:t>
            </a:r>
            <a:r>
              <a:rPr lang="fr-FR" dirty="0" err="1" smtClean="0"/>
              <a:t>ent</a:t>
            </a:r>
            <a:r>
              <a:rPr lang="fr-FR" dirty="0" smtClean="0"/>
              <a:t> du </a:t>
            </a:r>
            <a:r>
              <a:rPr lang="en" dirty="0" smtClean="0">
                <a:solidFill>
                  <a:schemeClr val="dk1"/>
                </a:solidFill>
              </a:rPr>
              <a:t>stage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5" name="Google Shape;305;p36"/>
          <p:cNvSpPr txBox="1">
            <a:spLocks noGrp="1"/>
          </p:cNvSpPr>
          <p:nvPr>
            <p:ph type="title" idx="2"/>
          </p:nvPr>
        </p:nvSpPr>
        <p:spPr>
          <a:xfrm>
            <a:off x="795230" y="571158"/>
            <a:ext cx="119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07" name="Google Shape;307;p36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419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  <p:bldP spid="305" grpId="0"/>
      <p:bldP spid="30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Arriv</a:t>
            </a:r>
            <a:r>
              <a:rPr lang="fr-FR" dirty="0" smtClean="0"/>
              <a:t>é</a:t>
            </a:r>
            <a:r>
              <a:rPr lang="en-US" dirty="0" smtClean="0"/>
              <a:t>e au lieu du stage</a:t>
            </a:r>
            <a:endParaRPr dirty="0"/>
          </a:p>
        </p:txBody>
      </p:sp>
      <p:sp>
        <p:nvSpPr>
          <p:cNvPr id="315" name="Google Shape;315;p37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7" y="1522025"/>
            <a:ext cx="3096000" cy="2873265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22025"/>
            <a:ext cx="3035724" cy="2873264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649357" y="405414"/>
            <a:ext cx="90114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/>
              <a:t>Réalisation</a:t>
            </a:r>
            <a:r>
              <a:rPr lang="en-US" sz="2800" dirty="0" smtClean="0"/>
              <a:t> d’un blog via </a:t>
            </a:r>
            <a:r>
              <a:rPr lang="en-US" sz="2800" dirty="0" err="1" smtClean="0"/>
              <a:t>wordpress</a:t>
            </a:r>
            <a:endParaRPr sz="2800" dirty="0"/>
          </a:p>
        </p:txBody>
      </p:sp>
      <p:sp>
        <p:nvSpPr>
          <p:cNvPr id="315" name="Google Shape;315;p37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82" y="1117670"/>
            <a:ext cx="7344331" cy="3351275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076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Ré</a:t>
            </a:r>
            <a:r>
              <a:rPr lang="en-US" dirty="0" err="1" smtClean="0"/>
              <a:t>alisation</a:t>
            </a:r>
            <a:r>
              <a:rPr lang="en-US" dirty="0" smtClean="0"/>
              <a:t> d’un blog via </a:t>
            </a:r>
            <a:r>
              <a:rPr lang="en-US" dirty="0" err="1" smtClean="0"/>
              <a:t>Php</a:t>
            </a:r>
            <a:endParaRPr dirty="0"/>
          </a:p>
        </p:txBody>
      </p:sp>
      <p:sp>
        <p:nvSpPr>
          <p:cNvPr id="315" name="Google Shape;315;p37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77" y="1246174"/>
            <a:ext cx="7553223" cy="3408710"/>
          </a:xfrm>
          <a:prstGeom prst="round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0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779635" y="332363"/>
            <a:ext cx="83643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err="1" smtClean="0"/>
              <a:t>Apprentissage</a:t>
            </a:r>
            <a:r>
              <a:rPr lang="en-US" sz="2600" dirty="0" smtClean="0"/>
              <a:t> de la </a:t>
            </a:r>
            <a:r>
              <a:rPr lang="en-US" sz="2600" dirty="0" err="1" smtClean="0"/>
              <a:t>technologie</a:t>
            </a:r>
            <a:r>
              <a:rPr lang="en-US" sz="2600" dirty="0" smtClean="0"/>
              <a:t> Laravel </a:t>
            </a:r>
            <a:endParaRPr dirty="0"/>
          </a:p>
        </p:txBody>
      </p:sp>
      <p:sp>
        <p:nvSpPr>
          <p:cNvPr id="315" name="Google Shape;315;p37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Espace réservé du contenu 12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5" y="1092271"/>
            <a:ext cx="6654371" cy="3516230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590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ud Computing Minitheme by Slidesgo">
  <a:themeElements>
    <a:clrScheme name="Simple Light">
      <a:dk1>
        <a:srgbClr val="F6F6F6"/>
      </a:dk1>
      <a:lt1>
        <a:srgbClr val="320A4F"/>
      </a:lt1>
      <a:dk2>
        <a:srgbClr val="180424"/>
      </a:dk2>
      <a:lt2>
        <a:srgbClr val="830BDE"/>
      </a:lt2>
      <a:accent1>
        <a:srgbClr val="EE12E9"/>
      </a:accent1>
      <a:accent2>
        <a:srgbClr val="ED1C68"/>
      </a:accent2>
      <a:accent3>
        <a:srgbClr val="3E629E"/>
      </a:accent3>
      <a:accent4>
        <a:srgbClr val="FFFFFF"/>
      </a:accent4>
      <a:accent5>
        <a:srgbClr val="FFFFFF"/>
      </a:accent5>
      <a:accent6>
        <a:srgbClr val="FFFFFF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312</Words>
  <Application>Microsoft Office PowerPoint</Application>
  <PresentationFormat>Affichage à l'écran (16:9)</PresentationFormat>
  <Paragraphs>94</Paragraphs>
  <Slides>29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Trispace Medium</vt:lpstr>
      <vt:lpstr>Trispace</vt:lpstr>
      <vt:lpstr>Trispace SemiBold</vt:lpstr>
      <vt:lpstr>Lucida Handwriting</vt:lpstr>
      <vt:lpstr>Cloud Computing Minitheme by Slidesgo</vt:lpstr>
      <vt:lpstr>THEME : CONCEPTION ET REALISATION D’UNE APPLICATION WEB DE GESTION DES FRAIS UNIVERSITAIRES(cas de ESCa)</vt:lpstr>
      <vt:lpstr>Plan detaillé</vt:lpstr>
      <vt:lpstr>Presentation du lieu de stage</vt:lpstr>
      <vt:lpstr>Présentation PowerPoint</vt:lpstr>
      <vt:lpstr>Déroulement du stage</vt:lpstr>
      <vt:lpstr>Arrivée au lieu du stage</vt:lpstr>
      <vt:lpstr>Réalisation d’un blog via wordpress</vt:lpstr>
      <vt:lpstr>Réalisation d’un blog via Php</vt:lpstr>
      <vt:lpstr>Apprentissage de la technologie Laravel </vt:lpstr>
      <vt:lpstr>Apprentissage de la POO</vt:lpstr>
      <vt:lpstr>Développementdu thème</vt:lpstr>
      <vt:lpstr>“Conception et la Realisation d’une application web de gestion des frais universitaires”</vt:lpstr>
      <vt:lpstr>Qu’est ce que campuspay ?</vt:lpstr>
      <vt:lpstr>Pourquoi donc campuspay ?</vt:lpstr>
      <vt:lpstr>Interface page d’accueil</vt:lpstr>
      <vt:lpstr>Connexion de l’utilisateur</vt:lpstr>
      <vt:lpstr>Interface de l’étudiant</vt:lpstr>
      <vt:lpstr>Interface de la comptable</vt:lpstr>
      <vt:lpstr>Interface de l’administrateur</vt:lpstr>
      <vt:lpstr>Logiciels utilisés</vt:lpstr>
      <vt:lpstr>Technologies utilisées</vt:lpstr>
      <vt:lpstr>Hebergement </vt:lpstr>
      <vt:lpstr>Remarques et recommandations</vt:lpstr>
      <vt:lpstr>Présentation PowerPoint</vt:lpstr>
      <vt:lpstr>Présentation PowerPoint</vt:lpstr>
      <vt:lpstr>Présentation PowerPoint</vt:lpstr>
      <vt:lpstr>Présentation PowerPoint</vt:lpstr>
      <vt:lpstr>CONCLUSION</vt:lpstr>
      <vt:lpstr>NOUS VOUS REMERCIONS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 : MAINTENANCE PREVENTIVE ET CORRECTIVE DES APPAREILS ELECTRONIQUES: cas de JFI CARGO</dc:title>
  <dc:creator>Boris Aubin SIMO TSEBO</dc:creator>
  <cp:lastModifiedBy>Boris Aubin SIMO TSEBO</cp:lastModifiedBy>
  <cp:revision>25</cp:revision>
  <dcterms:modified xsi:type="dcterms:W3CDTF">2025-08-20T20:21:40Z</dcterms:modified>
</cp:coreProperties>
</file>